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5/17/2020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447800"/>
            <a:ext cx="7406640" cy="2514600"/>
          </a:xfrm>
        </p:spPr>
        <p:txBody>
          <a:bodyPr>
            <a:normAutofit/>
          </a:bodyPr>
          <a:lstStyle/>
          <a:p>
            <a:pPr algn="ctr"/>
            <a:r>
              <a:rPr lang="en-US" dirty="0" smtClean="0"/>
              <a:t>UNIT - 2</a:t>
            </a:r>
            <a:br>
              <a:rPr lang="en-US" dirty="0" smtClean="0"/>
            </a:br>
            <a:r>
              <a:rPr lang="en-US" dirty="0" smtClean="0"/>
              <a:t/>
            </a:r>
            <a:br>
              <a:rPr lang="en-US" dirty="0" smtClean="0"/>
            </a:br>
            <a:r>
              <a:rPr lang="en-US" dirty="0" smtClean="0"/>
              <a:t>Token Ring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600200" y="1524000"/>
            <a:ext cx="6781800" cy="2667000"/>
            <a:chOff x="2765" y="9682"/>
            <a:chExt cx="7896" cy="2428"/>
          </a:xfrm>
        </p:grpSpPr>
        <p:pic>
          <p:nvPicPr>
            <p:cNvPr id="1027" name="Picture 3"/>
            <p:cNvPicPr>
              <a:picLocks noChangeAspect="1" noChangeArrowheads="1"/>
            </p:cNvPicPr>
            <p:nvPr/>
          </p:nvPicPr>
          <p:blipFill>
            <a:blip r:embed="rId2" cstate="print">
              <a:biLevel thresh="50000"/>
            </a:blip>
            <a:srcRect/>
            <a:stretch>
              <a:fillRect/>
            </a:stretch>
          </p:blipFill>
          <p:spPr bwMode="auto">
            <a:xfrm>
              <a:off x="3720" y="10258"/>
              <a:ext cx="6192" cy="1852"/>
            </a:xfrm>
            <a:prstGeom prst="rect">
              <a:avLst/>
            </a:prstGeom>
            <a:noFill/>
          </p:spPr>
        </p:pic>
        <p:sp>
          <p:nvSpPr>
            <p:cNvPr id="1028" name="Text Box 4"/>
            <p:cNvSpPr txBox="1">
              <a:spLocks noChangeArrowheads="1"/>
            </p:cNvSpPr>
            <p:nvPr/>
          </p:nvSpPr>
          <p:spPr bwMode="auto">
            <a:xfrm>
              <a:off x="2765" y="9682"/>
              <a:ext cx="7896" cy="235"/>
            </a:xfrm>
            <a:prstGeom prst="rect">
              <a:avLst/>
            </a:prstGeom>
            <a:noFill/>
            <a:ln w="0">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12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Figure </a:t>
              </a:r>
              <a:r>
                <a:rPr kumimoji="0" lang="en-US" b="0" i="0" u="none" strike="noStrike" cap="none" normalizeH="0" baseline="0" dirty="0" smtClean="0">
                  <a:ln>
                    <a:noFill/>
                  </a:ln>
                  <a:solidFill>
                    <a:schemeClr val="tx1"/>
                  </a:solidFill>
                  <a:effectLst/>
                  <a:latin typeface="Times New Roman" pitchFamily="18" charset="0"/>
                  <a:cs typeface="Arial" pitchFamily="34" charset="0"/>
                </a:rPr>
                <a:t>4.7 represents a Token Ring LAN in which computers are connected using MAUs.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714488" cy="5867400"/>
          </a:xfrm>
        </p:spPr>
        <p:txBody>
          <a:bodyPr>
            <a:normAutofit/>
          </a:bodyPr>
          <a:lstStyle/>
          <a:p>
            <a:pPr>
              <a:buNone/>
            </a:pPr>
            <a:r>
              <a:rPr lang="en-US" sz="2800" b="1" u="sng" dirty="0" smtClean="0"/>
              <a:t>Token Ring Frame </a:t>
            </a:r>
            <a:r>
              <a:rPr lang="en-US" sz="2800" b="1" u="sng" dirty="0" smtClean="0"/>
              <a:t>Format:</a:t>
            </a:r>
            <a:endParaRPr lang="en-US" sz="2800" u="sng" dirty="0" smtClean="0"/>
          </a:p>
          <a:p>
            <a:r>
              <a:rPr lang="en-US" sz="2800" dirty="0" smtClean="0"/>
              <a:t>Token Ring uses two types of frames to transmit data across the network: </a:t>
            </a:r>
            <a:r>
              <a:rPr lang="en-US" sz="2800" i="1" dirty="0" smtClean="0"/>
              <a:t>token </a:t>
            </a:r>
            <a:r>
              <a:rPr lang="en-US" sz="2800" dirty="0" smtClean="0"/>
              <a:t>and </a:t>
            </a:r>
            <a:r>
              <a:rPr lang="en-US" sz="2800" i="1" dirty="0" smtClean="0"/>
              <a:t>data frame. </a:t>
            </a:r>
            <a:endParaRPr lang="en-US" sz="2800" i="1" dirty="0" smtClean="0"/>
          </a:p>
          <a:p>
            <a:r>
              <a:rPr lang="en-US" sz="2800" dirty="0" smtClean="0"/>
              <a:t>The </a:t>
            </a:r>
            <a:r>
              <a:rPr lang="en-US" sz="2800" dirty="0" smtClean="0"/>
              <a:t>token is the empty frame that circulates around the network to provide media access. </a:t>
            </a:r>
            <a:endParaRPr lang="en-US" sz="2800" dirty="0" smtClean="0"/>
          </a:p>
          <a:p>
            <a:r>
              <a:rPr lang="en-US" sz="2800" dirty="0" smtClean="0"/>
              <a:t>Devices </a:t>
            </a:r>
            <a:r>
              <a:rPr lang="en-US" sz="2800" dirty="0" smtClean="0"/>
              <a:t>that need to send data convert the token into a data frame and send it across the network. </a:t>
            </a:r>
            <a:endParaRPr lang="en-US" sz="2800" dirty="0" smtClean="0"/>
          </a:p>
          <a:p>
            <a:r>
              <a:rPr lang="en-US" sz="2800" dirty="0" smtClean="0"/>
              <a:t>When </a:t>
            </a:r>
            <a:r>
              <a:rPr lang="en-US" sz="2800" dirty="0" smtClean="0"/>
              <a:t>the data transmission is complete, the source device destroys the data frame and releases a new token frame.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72400" cy="6400800"/>
          </a:xfrm>
        </p:spPr>
        <p:txBody>
          <a:bodyPr>
            <a:normAutofit lnSpcReduction="10000"/>
          </a:bodyPr>
          <a:lstStyle/>
          <a:p>
            <a:pPr>
              <a:buNone/>
            </a:pPr>
            <a:r>
              <a:rPr lang="en-US" sz="2400" dirty="0" smtClean="0"/>
              <a:t>The token consists of the following components:</a:t>
            </a:r>
          </a:p>
          <a:p>
            <a:pPr marL="539496" lvl="0" indent="-457200">
              <a:buFont typeface="+mj-lt"/>
              <a:buAutoNum type="arabicPeriod"/>
            </a:pPr>
            <a:r>
              <a:rPr lang="en-US" sz="2400" b="1" dirty="0" smtClean="0"/>
              <a:t>Starting delimiter:</a:t>
            </a:r>
            <a:r>
              <a:rPr lang="en-US" sz="2400" dirty="0" smtClean="0"/>
              <a:t> Indicates the beginning of the token.</a:t>
            </a:r>
          </a:p>
          <a:p>
            <a:pPr marL="539496" lvl="0" indent="-457200">
              <a:buFont typeface="+mj-lt"/>
              <a:buAutoNum type="arabicPeriod"/>
            </a:pPr>
            <a:r>
              <a:rPr lang="en-US" sz="2400" b="1" dirty="0" smtClean="0"/>
              <a:t>Access control field:</a:t>
            </a:r>
            <a:r>
              <a:rPr lang="en-US" sz="2400" dirty="0" smtClean="0"/>
              <a:t> Defines the access of devices to the token. This field, in turn, consists of the following:</a:t>
            </a:r>
          </a:p>
          <a:p>
            <a:pPr marL="813816" lvl="1" indent="-457200">
              <a:buFont typeface="+mj-lt"/>
              <a:buAutoNum type="alphaLcParenR"/>
            </a:pPr>
            <a:r>
              <a:rPr lang="en-US" sz="2400" b="1" dirty="0" smtClean="0"/>
              <a:t>Priority field:</a:t>
            </a:r>
            <a:r>
              <a:rPr lang="en-US" sz="2400" dirty="0" smtClean="0"/>
              <a:t> Contains a value between 000 and 111, which is set by the device that releases the token into the network. </a:t>
            </a:r>
            <a:endParaRPr lang="en-US" sz="2400" dirty="0" smtClean="0"/>
          </a:p>
          <a:p>
            <a:pPr marL="539496" lvl="0" indent="-457200">
              <a:buNone/>
            </a:pPr>
            <a:r>
              <a:rPr lang="en-US" sz="2400" dirty="0" smtClean="0"/>
              <a:t>	</a:t>
            </a:r>
            <a:r>
              <a:rPr lang="en-US" sz="2400" dirty="0" smtClean="0"/>
              <a:t>	For </a:t>
            </a:r>
            <a:r>
              <a:rPr lang="en-US" sz="2400" dirty="0" smtClean="0"/>
              <a:t>a network that is set up for the first time, this </a:t>
            </a:r>
            <a:r>
              <a:rPr lang="en-US" sz="2400" dirty="0" smtClean="0"/>
              <a:t>	value </a:t>
            </a:r>
            <a:r>
              <a:rPr lang="en-US" sz="2400" dirty="0" smtClean="0"/>
              <a:t>is set by the network server. Only devices </a:t>
            </a:r>
            <a:r>
              <a:rPr lang="en-US" sz="2400" dirty="0" smtClean="0"/>
              <a:t>	whose </a:t>
            </a:r>
            <a:r>
              <a:rPr lang="en-US" sz="2400" dirty="0" smtClean="0"/>
              <a:t>priority value is greater than this value may </a:t>
            </a:r>
            <a:r>
              <a:rPr lang="en-US" sz="2400" dirty="0" smtClean="0"/>
              <a:t>	use </a:t>
            </a:r>
            <a:r>
              <a:rPr lang="en-US" sz="2400" dirty="0" smtClean="0"/>
              <a:t>the token. </a:t>
            </a:r>
            <a:endParaRPr lang="en-US" sz="2400" dirty="0" smtClean="0"/>
          </a:p>
          <a:p>
            <a:pPr marL="539496" lvl="0" indent="-457200">
              <a:buNone/>
            </a:pPr>
            <a:r>
              <a:rPr lang="en-US" sz="2400" dirty="0" smtClean="0"/>
              <a:t>	</a:t>
            </a:r>
            <a:r>
              <a:rPr lang="en-US" sz="2400" dirty="0" smtClean="0"/>
              <a:t>	For </a:t>
            </a:r>
            <a:r>
              <a:rPr lang="en-US" sz="2400" dirty="0" smtClean="0"/>
              <a:t>example, if the token circulating on the network </a:t>
            </a:r>
            <a:r>
              <a:rPr lang="en-US" sz="2400" dirty="0" smtClean="0"/>
              <a:t>	has </a:t>
            </a:r>
            <a:r>
              <a:rPr lang="en-US" sz="2400" dirty="0" smtClean="0"/>
              <a:t>a priority value of 001, only those devices with an </a:t>
            </a:r>
            <a:r>
              <a:rPr lang="en-US" sz="2400" dirty="0" smtClean="0"/>
              <a:t>	equal </a:t>
            </a:r>
            <a:r>
              <a:rPr lang="en-US" sz="2400" dirty="0" smtClean="0"/>
              <a:t>or higher priority value may use this token. </a:t>
            </a:r>
            <a:endParaRPr lang="en-US" sz="2400" dirty="0" smtClean="0"/>
          </a:p>
          <a:p>
            <a:pPr marL="539496" lvl="0" indent="-457200">
              <a:buNone/>
            </a:pPr>
            <a:r>
              <a:rPr lang="en-US" sz="2400" dirty="0" smtClean="0"/>
              <a:t>	</a:t>
            </a:r>
            <a:r>
              <a:rPr lang="en-US" sz="2400" dirty="0" smtClean="0"/>
              <a:t>	The </a:t>
            </a:r>
            <a:r>
              <a:rPr lang="en-US" sz="2400" dirty="0" smtClean="0"/>
              <a:t>priority values of devices are assigned by the </a:t>
            </a:r>
            <a:r>
              <a:rPr lang="en-US" sz="2400" dirty="0" smtClean="0"/>
              <a:t>	network administrator</a:t>
            </a:r>
            <a:r>
              <a:rPr lang="en-US" sz="2400" dirty="0" smtClean="0"/>
              <a:t>.</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714488" cy="5791200"/>
          </a:xfrm>
        </p:spPr>
        <p:txBody>
          <a:bodyPr>
            <a:normAutofit/>
          </a:bodyPr>
          <a:lstStyle/>
          <a:p>
            <a:pPr marL="596646" lvl="0" indent="-514350">
              <a:buFont typeface="+mj-lt"/>
              <a:buAutoNum type="alphaLcParenR" startAt="2"/>
            </a:pPr>
            <a:r>
              <a:rPr lang="en-US" sz="2800" b="1" dirty="0" smtClean="0"/>
              <a:t>Token field</a:t>
            </a:r>
            <a:r>
              <a:rPr lang="en-US" sz="2800" dirty="0" smtClean="0"/>
              <a:t>: On receiving an empty token, a device modifies this field before sending the data to indicate that the token is not empty. This field can take a value of either 0 or 1. 0 indicates an empty frame while 1 indicates that the token is in use.</a:t>
            </a:r>
          </a:p>
          <a:p>
            <a:pPr marL="596646" lvl="0" indent="-514350">
              <a:buFont typeface="+mj-lt"/>
              <a:buAutoNum type="alphaLcParenR" startAt="2"/>
            </a:pPr>
            <a:r>
              <a:rPr lang="en-US" sz="2800" b="1" dirty="0" smtClean="0"/>
              <a:t>Monitor field</a:t>
            </a:r>
            <a:r>
              <a:rPr lang="en-US" sz="2800" dirty="0" smtClean="0"/>
              <a:t>: The network server, or the Active Monitor, uses this field to monitor the token activity. The Active Monitor sets this value to 1 when generating a token. The value is reset to 0 when a device uses the frame. Therefore, an empty token can be recognized by a token field value of 0 and a monitor field value of 1.</a:t>
            </a:r>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714488" cy="6019800"/>
          </a:xfrm>
        </p:spPr>
        <p:txBody>
          <a:bodyPr>
            <a:noAutofit/>
          </a:bodyPr>
          <a:lstStyle/>
          <a:p>
            <a:pPr marL="596646" lvl="0" indent="-514350">
              <a:buFont typeface="+mj-lt"/>
              <a:buAutoNum type="alphaLcParenR" startAt="3"/>
            </a:pPr>
            <a:r>
              <a:rPr lang="en-US" sz="2800" b="1" dirty="0" smtClean="0"/>
              <a:t>Request Priority field:</a:t>
            </a:r>
            <a:r>
              <a:rPr lang="en-US" sz="2800" dirty="0" smtClean="0"/>
              <a:t> On a network, there may be devices that may need to send high-priority information. </a:t>
            </a:r>
            <a:endParaRPr lang="en-US" sz="2800" dirty="0" smtClean="0"/>
          </a:p>
          <a:p>
            <a:pPr marL="596646" lvl="0" indent="-514350">
              <a:buNone/>
            </a:pPr>
            <a:r>
              <a:rPr lang="en-US" sz="2800" dirty="0" smtClean="0"/>
              <a:t>	</a:t>
            </a:r>
            <a:r>
              <a:rPr lang="en-US" sz="2800" dirty="0" smtClean="0"/>
              <a:t>Such </a:t>
            </a:r>
            <a:r>
              <a:rPr lang="en-US" sz="2800" dirty="0" smtClean="0"/>
              <a:t>devices can use this field to get faster access to the token. </a:t>
            </a:r>
            <a:endParaRPr lang="en-US" sz="2800" dirty="0" smtClean="0"/>
          </a:p>
          <a:p>
            <a:pPr marL="596646" lvl="0" indent="-514350">
              <a:buNone/>
            </a:pPr>
            <a:r>
              <a:rPr lang="en-US" sz="2800" dirty="0" smtClean="0"/>
              <a:t>	</a:t>
            </a:r>
            <a:r>
              <a:rPr lang="en-US" sz="2800" dirty="0" smtClean="0"/>
              <a:t>A </a:t>
            </a:r>
            <a:r>
              <a:rPr lang="en-US" sz="2800" dirty="0" smtClean="0"/>
              <a:t>device can change the Request Priority field to its priority value and inform the device that is releasing the token to increase the value of the Priority field to equal its priority value. Thus, intermediate devices with lower priority cannot use this token. </a:t>
            </a:r>
          </a:p>
          <a:p>
            <a:pPr marL="596646" lvl="0" indent="-514350">
              <a:buFont typeface="+mj-lt"/>
              <a:buAutoNum type="arabicPeriod" startAt="3"/>
            </a:pPr>
            <a:r>
              <a:rPr lang="en-US" sz="2800" b="1" dirty="0" smtClean="0"/>
              <a:t> Ending delimiter:</a:t>
            </a:r>
            <a:r>
              <a:rPr lang="en-US" sz="2800" dirty="0" smtClean="0"/>
              <a:t> Indicates the end of the token. </a:t>
            </a:r>
          </a:p>
          <a:p>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762000"/>
            <a:ext cx="7638288" cy="5486400"/>
          </a:xfrm>
        </p:spPr>
        <p:txBody>
          <a:bodyPr/>
          <a:lstStyle/>
          <a:p>
            <a:r>
              <a:rPr lang="en-US" dirty="0" smtClean="0"/>
              <a:t>Figure 4.8 represents the frame format of the token</a:t>
            </a:r>
            <a:r>
              <a:rPr lang="en-US" dirty="0" smtClean="0"/>
              <a:t>.</a:t>
            </a:r>
          </a:p>
          <a:p>
            <a:endParaRPr lang="en-US" dirty="0"/>
          </a:p>
        </p:txBody>
      </p:sp>
      <p:graphicFrame>
        <p:nvGraphicFramePr>
          <p:cNvPr id="2050" name="Object 2"/>
          <p:cNvGraphicFramePr>
            <a:graphicFrameLocks noChangeAspect="1"/>
          </p:cNvGraphicFramePr>
          <p:nvPr/>
        </p:nvGraphicFramePr>
        <p:xfrm>
          <a:off x="1371599" y="2057400"/>
          <a:ext cx="7531332" cy="2514600"/>
        </p:xfrm>
        <a:graphic>
          <a:graphicData uri="http://schemas.openxmlformats.org/presentationml/2006/ole">
            <p:oleObj spid="_x0000_s2050" name="Document" r:id="rId3" imgW="6898005" imgH="1813757" progId="Word.Document.12">
              <p:embed/>
            </p:oleObj>
          </a:graphicData>
        </a:graphic>
      </p:graphicFrame>
      <p:cxnSp>
        <p:nvCxnSpPr>
          <p:cNvPr id="6" name="Straight Connector 5"/>
          <p:cNvCxnSpPr/>
          <p:nvPr/>
        </p:nvCxnSpPr>
        <p:spPr>
          <a:xfrm>
            <a:off x="3581400" y="3581400"/>
            <a:ext cx="0" cy="762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714488" cy="5791200"/>
          </a:xfrm>
        </p:spPr>
        <p:txBody>
          <a:bodyPr>
            <a:normAutofit/>
          </a:bodyPr>
          <a:lstStyle/>
          <a:p>
            <a:pPr>
              <a:buNone/>
            </a:pPr>
            <a:r>
              <a:rPr lang="en-US" sz="2800" b="1" u="sng" dirty="0" smtClean="0"/>
              <a:t>Advantages:</a:t>
            </a:r>
            <a:endParaRPr lang="en-US" sz="2800" u="sng" dirty="0" smtClean="0"/>
          </a:p>
          <a:p>
            <a:pPr marL="596646" lvl="0" indent="-514350">
              <a:buFont typeface="+mj-lt"/>
              <a:buAutoNum type="arabicPeriod"/>
            </a:pPr>
            <a:r>
              <a:rPr lang="en-US" sz="2800" dirty="0" smtClean="0"/>
              <a:t>Token Ring employs fault-tolerance systems and is therefore, extremely resistant to device failures.</a:t>
            </a:r>
          </a:p>
          <a:p>
            <a:pPr marL="596646" lvl="0" indent="-514350">
              <a:buFont typeface="+mj-lt"/>
              <a:buAutoNum type="arabicPeriod"/>
            </a:pPr>
            <a:r>
              <a:rPr lang="en-US" sz="2800" dirty="0" smtClean="0"/>
              <a:t>The performance of a Token Ring LAN can be predicted accurately by calculating the time taken by a token to circulate on the network.</a:t>
            </a:r>
          </a:p>
          <a:p>
            <a:pPr marL="596646" lvl="0" indent="-514350">
              <a:buFont typeface="+mj-lt"/>
              <a:buAutoNum type="arabicPeriod"/>
            </a:pPr>
            <a:r>
              <a:rPr lang="en-US" sz="2800" dirty="0" smtClean="0"/>
              <a:t>As the token passes from one device to another in an orderly manner, collisions are completely avoided.</a:t>
            </a:r>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638288" cy="5638800"/>
          </a:xfrm>
        </p:spPr>
        <p:txBody>
          <a:bodyPr>
            <a:normAutofit/>
          </a:bodyPr>
          <a:lstStyle/>
          <a:p>
            <a:pPr>
              <a:buNone/>
            </a:pPr>
            <a:r>
              <a:rPr lang="en-US" sz="2800" b="1" u="sng" dirty="0" smtClean="0"/>
              <a:t>Disadvantages:</a:t>
            </a:r>
            <a:endParaRPr lang="en-US" sz="2800" u="sng" dirty="0" smtClean="0"/>
          </a:p>
          <a:p>
            <a:pPr marL="596646" lvl="0" indent="-514350">
              <a:buFont typeface="+mj-lt"/>
              <a:buAutoNum type="arabicPeriod"/>
            </a:pPr>
            <a:r>
              <a:rPr lang="en-US" sz="2800" dirty="0" smtClean="0"/>
              <a:t>The cost of setting up a Token Ring LAN is higher than that for an Ethernet LAN.</a:t>
            </a:r>
          </a:p>
          <a:p>
            <a:pPr marL="596646" lvl="0" indent="-514350">
              <a:buFont typeface="+mj-lt"/>
              <a:buAutoNum type="arabicPeriod"/>
            </a:pPr>
            <a:r>
              <a:rPr lang="en-US" sz="2800" dirty="0" smtClean="0"/>
              <a:t>Token Ring LANs are more difficult to install and maintain than Ethernet LANs.</a:t>
            </a:r>
          </a:p>
          <a:p>
            <a:pPr marL="596646" lvl="0" indent="-514350">
              <a:buFont typeface="+mj-lt"/>
              <a:buAutoNum type="arabicPeriod"/>
            </a:pPr>
            <a:r>
              <a:rPr lang="en-US" sz="2800" dirty="0" smtClean="0"/>
              <a:t>The maximum speed offered by Token Ring LANs is 16 Mbps, compared to 1,000 Mbps offered by Ethernet. However, a standard, IEEE 802.5v, called Gigabit Token Ring with a speed of 1,000 Mbps has been proposed.</a:t>
            </a: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pPr>
              <a:buNone/>
            </a:pPr>
            <a:r>
              <a:rPr lang="en-US" sz="2800" b="1" u="sng" dirty="0" smtClean="0"/>
              <a:t>Token </a:t>
            </a:r>
            <a:r>
              <a:rPr lang="en-US" sz="2800" b="1" u="sng" dirty="0" smtClean="0"/>
              <a:t>Ring:</a:t>
            </a:r>
            <a:endParaRPr lang="en-US" sz="2800" u="sng" dirty="0" smtClean="0"/>
          </a:p>
          <a:p>
            <a:r>
              <a:rPr lang="en-US" sz="2800" dirty="0" smtClean="0"/>
              <a:t>Token Ring was developed by IBM in the 1970s as an alternative to Ethernet and to overcome the disadvantages of </a:t>
            </a:r>
            <a:r>
              <a:rPr lang="en-US" sz="2800" dirty="0" smtClean="0"/>
              <a:t>Ethernet.</a:t>
            </a:r>
          </a:p>
          <a:p>
            <a:r>
              <a:rPr lang="en-US" sz="2800" dirty="0" smtClean="0"/>
              <a:t>Initially</a:t>
            </a:r>
            <a:r>
              <a:rPr lang="en-US" sz="2800" dirty="0" smtClean="0"/>
              <a:t>, Token Ring offered speeds of 4 Mbps, which was later updated to 16 Mbps.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5943600"/>
          </a:xfrm>
        </p:spPr>
        <p:txBody>
          <a:bodyPr>
            <a:normAutofit/>
          </a:bodyPr>
          <a:lstStyle/>
          <a:p>
            <a:r>
              <a:rPr lang="en-US" sz="2800" dirty="0" smtClean="0"/>
              <a:t>Token Ring manages the token access to the network devices in a different manner. </a:t>
            </a:r>
            <a:endParaRPr lang="en-US" sz="2800" dirty="0" smtClean="0"/>
          </a:p>
          <a:p>
            <a:r>
              <a:rPr lang="en-US" sz="2800" dirty="0" smtClean="0"/>
              <a:t>In </a:t>
            </a:r>
            <a:r>
              <a:rPr lang="en-US" sz="2800" dirty="0" smtClean="0"/>
              <a:t>Token Ring LANs, an empty token circulates among the different devices on the network. </a:t>
            </a:r>
            <a:endParaRPr lang="en-US" sz="2800" dirty="0" smtClean="0"/>
          </a:p>
          <a:p>
            <a:r>
              <a:rPr lang="en-US" sz="2800" dirty="0" smtClean="0"/>
              <a:t>On </a:t>
            </a:r>
            <a:r>
              <a:rPr lang="en-US" sz="2800" dirty="0" smtClean="0"/>
              <a:t>receiving the token, a device appends data to the token and transmits it across the network. </a:t>
            </a:r>
            <a:endParaRPr lang="en-US" sz="2800" dirty="0" smtClean="0"/>
          </a:p>
          <a:p>
            <a:r>
              <a:rPr lang="en-US" sz="2800" dirty="0" smtClean="0"/>
              <a:t>The </a:t>
            </a:r>
            <a:r>
              <a:rPr lang="en-US" sz="2800" dirty="0" smtClean="0"/>
              <a:t>other devices on the network check the destination address, and the device with the corresponding destination address makes a copy of the data. </a:t>
            </a:r>
            <a:endParaRPr lang="en-US" sz="2800" dirty="0" smtClean="0"/>
          </a:p>
          <a:p>
            <a:r>
              <a:rPr lang="en-US" sz="2800" dirty="0" smtClean="0"/>
              <a:t>The original data frame continues circulating on the network and reaches the source device.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6248400"/>
          </a:xfrm>
        </p:spPr>
        <p:txBody>
          <a:bodyPr>
            <a:normAutofit lnSpcReduction="10000"/>
          </a:bodyPr>
          <a:lstStyle/>
          <a:p>
            <a:r>
              <a:rPr lang="en-US" sz="2800" dirty="0" smtClean="0"/>
              <a:t>The source device checks the data frame and recognizes that the data had originated from it and then releases the token for other devices to use. </a:t>
            </a:r>
            <a:endParaRPr lang="en-US" sz="2800" dirty="0" smtClean="0"/>
          </a:p>
          <a:p>
            <a:r>
              <a:rPr lang="en-US" sz="2800" dirty="0" smtClean="0"/>
              <a:t>Therefore</a:t>
            </a:r>
            <a:r>
              <a:rPr lang="en-US" sz="2800" dirty="0" smtClean="0"/>
              <a:t>, in Token Ring LANs, a device can hold the token only until the original data frame comes back to the source device. </a:t>
            </a:r>
            <a:endParaRPr lang="en-US" sz="2800" dirty="0" smtClean="0"/>
          </a:p>
          <a:p>
            <a:r>
              <a:rPr lang="en-US" sz="2800" dirty="0" smtClean="0"/>
              <a:t>As </a:t>
            </a:r>
            <a:r>
              <a:rPr lang="en-US" sz="2800" dirty="0" smtClean="0"/>
              <a:t>a result, it is possible that a device may need to release the token before it is able to transmit all the data frames. </a:t>
            </a:r>
            <a:endParaRPr lang="en-US" sz="2800" dirty="0" smtClean="0"/>
          </a:p>
          <a:p>
            <a:r>
              <a:rPr lang="en-US" sz="2800" dirty="0" smtClean="0"/>
              <a:t>The </a:t>
            </a:r>
            <a:r>
              <a:rPr lang="en-US" sz="2800" dirty="0" smtClean="0"/>
              <a:t>device then waits for its turn to send the remaining frames. </a:t>
            </a:r>
            <a:endParaRPr lang="en-US" sz="2800" dirty="0" smtClean="0"/>
          </a:p>
          <a:p>
            <a:r>
              <a:rPr lang="en-US" sz="2800" dirty="0" smtClean="0"/>
              <a:t>This </a:t>
            </a:r>
            <a:r>
              <a:rPr lang="en-US" sz="2800" dirty="0" smtClean="0"/>
              <a:t>in contrast to </a:t>
            </a:r>
            <a:r>
              <a:rPr lang="en-US" sz="2800" dirty="0" err="1" smtClean="0"/>
              <a:t>ARCnet</a:t>
            </a:r>
            <a:r>
              <a:rPr lang="en-US" sz="2800" dirty="0" smtClean="0"/>
              <a:t> where the token </a:t>
            </a:r>
            <a:r>
              <a:rPr lang="en-US" sz="2800" dirty="0" smtClean="0"/>
              <a:t>is </a:t>
            </a:r>
            <a:r>
              <a:rPr lang="en-US" sz="2800" dirty="0" smtClean="0"/>
              <a:t>released only after the data transfer is complete.</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1219200"/>
          </a:xfrm>
        </p:spPr>
        <p:txBody>
          <a:bodyPr>
            <a:normAutofit/>
          </a:bodyPr>
          <a:lstStyle/>
          <a:p>
            <a:r>
              <a:rPr lang="en-US" sz="2800" dirty="0" smtClean="0"/>
              <a:t>Figurer 4.6 </a:t>
            </a:r>
            <a:r>
              <a:rPr lang="en-US" sz="2800" dirty="0" err="1" smtClean="0"/>
              <a:t>epresents</a:t>
            </a:r>
            <a:r>
              <a:rPr lang="en-US" sz="2800" dirty="0" smtClean="0"/>
              <a:t> </a:t>
            </a:r>
            <a:r>
              <a:rPr lang="en-US" sz="2800" dirty="0" smtClean="0"/>
              <a:t>the working of the token-passing scheme in Token Ring LANs.</a:t>
            </a:r>
          </a:p>
          <a:p>
            <a:endParaRPr lang="en-US" sz="2800" dirty="0"/>
          </a:p>
        </p:txBody>
      </p:sp>
      <p:pic>
        <p:nvPicPr>
          <p:cNvPr id="4" name="Picture 3"/>
          <p:cNvPicPr/>
          <p:nvPr/>
        </p:nvPicPr>
        <p:blipFill>
          <a:blip r:embed="rId2" cstate="print"/>
          <a:srcRect/>
          <a:stretch>
            <a:fillRect/>
          </a:stretch>
        </p:blipFill>
        <p:spPr bwMode="auto">
          <a:xfrm>
            <a:off x="1905000" y="2133600"/>
            <a:ext cx="6629400" cy="3657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676400" y="1219200"/>
            <a:ext cx="6705600" cy="4038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600200" y="914400"/>
            <a:ext cx="6705600" cy="4191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714488" cy="6096000"/>
          </a:xfrm>
        </p:spPr>
        <p:txBody>
          <a:bodyPr>
            <a:normAutofit/>
          </a:bodyPr>
          <a:lstStyle/>
          <a:p>
            <a:pPr>
              <a:buNone/>
            </a:pPr>
            <a:r>
              <a:rPr lang="en-US" sz="2800" b="1" dirty="0" smtClean="0"/>
              <a:t>	The </a:t>
            </a:r>
            <a:r>
              <a:rPr lang="en-US" sz="2800" b="1" dirty="0" smtClean="0"/>
              <a:t>media access and data transmission occur as follows:</a:t>
            </a:r>
            <a:endParaRPr lang="en-US" sz="2800" dirty="0" smtClean="0"/>
          </a:p>
          <a:p>
            <a:pPr lvl="0"/>
            <a:r>
              <a:rPr lang="en-US" sz="2800" dirty="0" smtClean="0"/>
              <a:t>Step 1: Node A needs to transmit data frames P, Q, R, and S to Node D. Node A receives the empty token and starts transmitting the frames one after the other.</a:t>
            </a:r>
          </a:p>
          <a:p>
            <a:pPr lvl="0"/>
            <a:r>
              <a:rPr lang="en-US" sz="2800" dirty="0" smtClean="0"/>
              <a:t>Step 2: Frame P is read by Node D, which makes a copy of the frame. In the meantime, Node A has already transmitted frames Q and R.</a:t>
            </a:r>
          </a:p>
          <a:p>
            <a:pPr lvl="0"/>
            <a:r>
              <a:rPr lang="en-US" sz="2800" dirty="0" smtClean="0"/>
              <a:t>Step 3: Frame P reaches Node A before it can transmit frame S. Node A releases the token, and frame R needs to wait till Node A receives the empty token again.</a:t>
            </a:r>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714488" cy="5791200"/>
          </a:xfrm>
        </p:spPr>
        <p:txBody>
          <a:bodyPr>
            <a:normAutofit/>
          </a:bodyPr>
          <a:lstStyle/>
          <a:p>
            <a:r>
              <a:rPr lang="en-US" sz="2800" dirty="0" smtClean="0"/>
              <a:t>Token Ring was originally developed by IBM and was later standardized by IEEE as 802.5.</a:t>
            </a:r>
          </a:p>
          <a:p>
            <a:r>
              <a:rPr lang="en-US" sz="2800" b="1" dirty="0" smtClean="0"/>
              <a:t>Figure </a:t>
            </a:r>
            <a:r>
              <a:rPr lang="en-US" sz="2800" dirty="0" smtClean="0"/>
              <a:t>4.7 represents a Token Ring LAN in which computers are connected using MAUs.</a:t>
            </a:r>
          </a:p>
          <a:p>
            <a:r>
              <a:rPr lang="en-US" sz="2800" dirty="0" smtClean="0"/>
              <a:t>Token </a:t>
            </a:r>
            <a:r>
              <a:rPr lang="en-US" sz="2800" dirty="0" smtClean="0"/>
              <a:t>Ring LAN represented in Figure 4.6 uses the ring topology. </a:t>
            </a:r>
            <a:endParaRPr lang="en-US" sz="2800" dirty="0" smtClean="0"/>
          </a:p>
          <a:p>
            <a:r>
              <a:rPr lang="en-US" sz="2800" dirty="0" smtClean="0"/>
              <a:t>However</a:t>
            </a:r>
            <a:r>
              <a:rPr lang="en-US" sz="2800" dirty="0" smtClean="0"/>
              <a:t>, Token Ring can support the star topology too. In fact, most Token Ring LANs are implemented -g the star topology with the help of devices called </a:t>
            </a:r>
            <a:r>
              <a:rPr lang="en-US" sz="2800" i="1" dirty="0" err="1" smtClean="0"/>
              <a:t>Multistation</a:t>
            </a:r>
            <a:r>
              <a:rPr lang="en-US" sz="2800" i="1" dirty="0" smtClean="0"/>
              <a:t> Access Units </a:t>
            </a:r>
            <a:r>
              <a:rPr lang="en-US" sz="2800" dirty="0" smtClean="0"/>
              <a:t>(MAUs), such are the Token Ring equivalent of Ethernet hubs.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TotalTime>
  <Words>807</Words>
  <Application>Microsoft Office PowerPoint</Application>
  <PresentationFormat>On-screen Show (4:3)</PresentationFormat>
  <Paragraphs>51</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Solstice</vt:lpstr>
      <vt:lpstr>Microsoft Office Word Document</vt:lpstr>
      <vt:lpstr>UNIT - 2  Token Ring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- 2  Token Ring</dc:title>
  <dc:creator>BBH</dc:creator>
  <cp:lastModifiedBy>BBH</cp:lastModifiedBy>
  <cp:revision>4</cp:revision>
  <dcterms:created xsi:type="dcterms:W3CDTF">2006-08-16T00:00:00Z</dcterms:created>
  <dcterms:modified xsi:type="dcterms:W3CDTF">2020-05-18T05:52:41Z</dcterms:modified>
</cp:coreProperties>
</file>